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3"/>
  </p:notesMasterIdLst>
  <p:sldIdLst>
    <p:sldId id="256" r:id="rId2"/>
    <p:sldId id="273" r:id="rId3"/>
    <p:sldId id="258" r:id="rId4"/>
    <p:sldId id="259" r:id="rId5"/>
    <p:sldId id="260" r:id="rId6"/>
    <p:sldId id="261" r:id="rId7"/>
    <p:sldId id="262" r:id="rId8"/>
    <p:sldId id="263" r:id="rId9"/>
    <p:sldId id="264" r:id="rId10"/>
    <p:sldId id="275" r:id="rId11"/>
    <p:sldId id="265" r:id="rId12"/>
    <p:sldId id="276" r:id="rId13"/>
    <p:sldId id="266" r:id="rId14"/>
    <p:sldId id="277" r:id="rId15"/>
    <p:sldId id="274" r:id="rId16"/>
    <p:sldId id="267" r:id="rId17"/>
    <p:sldId id="268" r:id="rId18"/>
    <p:sldId id="269" r:id="rId19"/>
    <p:sldId id="270" r:id="rId20"/>
    <p:sldId id="271"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horzBarState="minimized">
    <p:restoredLeft sz="15620"/>
    <p:restoredTop sz="81559" autoAdjust="0"/>
  </p:normalViewPr>
  <p:slideViewPr>
    <p:cSldViewPr snapToGrid="0" snapToObjects="1">
      <p:cViewPr varScale="1">
        <p:scale>
          <a:sx n="33" d="100"/>
          <a:sy n="33" d="100"/>
        </p:scale>
        <p:origin x="-3056"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dirty="0" smtClean="0"/>
              <a:t>- Because the </a:t>
            </a:r>
            <a:r>
              <a:rPr lang="en-US" sz="2000" dirty="0" err="1" smtClean="0"/>
              <a:t>ketogenic</a:t>
            </a:r>
            <a:r>
              <a:rPr lang="en-US" sz="2000" dirty="0" smtClean="0"/>
              <a:t> diet involves restriction of carbohydrates,</a:t>
            </a:r>
          </a:p>
          <a:p>
            <a:r>
              <a:rPr lang="en-US" sz="2000" dirty="0" err="1" smtClean="0"/>
              <a:t>Mireia</a:t>
            </a:r>
            <a:r>
              <a:rPr lang="en-US" sz="2000" dirty="0" smtClean="0"/>
              <a:t> </a:t>
            </a:r>
            <a:r>
              <a:rPr lang="en-US" sz="2000" dirty="0" err="1" smtClean="0"/>
              <a:t>Garriga-Canut</a:t>
            </a:r>
            <a:r>
              <a:rPr lang="en-US" sz="2000" dirty="0" smtClean="0"/>
              <a:t> and colleagues hypothesized that </a:t>
            </a:r>
            <a:r>
              <a:rPr lang="en-US" sz="2000" dirty="0" err="1" smtClean="0"/>
              <a:t>glycolisis</a:t>
            </a:r>
            <a:r>
              <a:rPr lang="en-US" sz="2000" dirty="0" smtClean="0"/>
              <a:t> might be a</a:t>
            </a:r>
          </a:p>
          <a:p>
            <a:r>
              <a:rPr lang="en-US" sz="2000" dirty="0" smtClean="0"/>
              <a:t>mechanism by which the diet exerts its antiepileptic effects</a:t>
            </a:r>
          </a:p>
          <a:p>
            <a:r>
              <a:rPr lang="en-US" sz="2000" dirty="0" smtClean="0"/>
              <a:t>(</a:t>
            </a:r>
            <a:r>
              <a:rPr lang="en-US" sz="2000" dirty="0" err="1" smtClean="0"/>
              <a:t>Garriga-Canut</a:t>
            </a:r>
            <a:r>
              <a:rPr lang="en-US" sz="2000" dirty="0" smtClean="0"/>
              <a:t> et al., 2006). Specifically they hypothesize that the use of a </a:t>
            </a:r>
          </a:p>
          <a:p>
            <a:r>
              <a:rPr lang="en-US" sz="2000" dirty="0" err="1" smtClean="0"/>
              <a:t>glycolitic</a:t>
            </a:r>
            <a:r>
              <a:rPr lang="en-US" sz="2000" smtClean="0"/>
              <a:t> inhibitor (2-Deoxy-D-glucose;</a:t>
            </a:r>
            <a:r>
              <a:rPr lang="en-US" sz="2000" baseline="0" smtClean="0"/>
              <a:t> </a:t>
            </a:r>
            <a:r>
              <a:rPr lang="en-US" sz="2000" smtClean="0"/>
              <a:t>2DG) will protect</a:t>
            </a:r>
            <a:r>
              <a:rPr lang="en-US" sz="2000" baseline="0" smtClean="0"/>
              <a:t> against seizure</a:t>
            </a:r>
            <a:endParaRPr lang="en-US" sz="2000" smtClean="0"/>
          </a:p>
          <a:p>
            <a:pPr>
              <a:buFontTx/>
              <a:buChar char="-"/>
            </a:pPr>
            <a:endParaRPr lang="en-US" sz="2000" smtClean="0">
              <a:latin typeface="Lucida Grande" charset="0"/>
              <a:cs typeface="Lucida Grande" charset="0"/>
              <a:sym typeface="Lucida Grande" charset="0"/>
            </a:endParaRPr>
          </a:p>
          <a:p>
            <a:pPr>
              <a:buFontTx/>
              <a:buChar char="-"/>
            </a:pPr>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Gene </a:t>
            </a:r>
            <a:r>
              <a:rPr lang="en-US" sz="2000" dirty="0">
                <a:latin typeface="Lucida Grande" charset="0"/>
                <a:cs typeface="Lucida Grande" charset="0"/>
                <a:sym typeface="Lucida Grande" charset="0"/>
              </a:rPr>
              <a:t>transcription patterns are controlled by </a:t>
            </a:r>
            <a:r>
              <a:rPr lang="en-US" sz="2000" dirty="0" err="1">
                <a:latin typeface="Lucida Grande" charset="0"/>
                <a:cs typeface="Lucida Grande" charset="0"/>
                <a:sym typeface="Lucida Grande" charset="0"/>
              </a:rPr>
              <a:t>TFs</a:t>
            </a:r>
            <a:r>
              <a:rPr lang="en-US" sz="2000" dirty="0">
                <a:latin typeface="Lucida Grande" charset="0"/>
                <a:cs typeface="Lucida Grande" charset="0"/>
                <a:sym typeface="Lucida Grande" charset="0"/>
              </a:rPr>
              <a:t> that recruit chromatin </a:t>
            </a:r>
            <a:r>
              <a:rPr lang="en-US" sz="2000" dirty="0" err="1">
                <a:latin typeface="Lucida Grande" charset="0"/>
                <a:cs typeface="Lucida Grande" charset="0"/>
                <a:sym typeface="Lucida Grande" charset="0"/>
              </a:rPr>
              <a:t>modifyers</a:t>
            </a:r>
            <a:r>
              <a:rPr lang="en-US" sz="2000" dirty="0">
                <a:latin typeface="Lucida Grande" charset="0"/>
                <a:cs typeface="Lucida Grande" charset="0"/>
                <a:sym typeface="Lucida Grande" charset="0"/>
              </a:rPr>
              <a:t>. </a:t>
            </a:r>
            <a:r>
              <a:rPr lang="en-US" sz="2000" dirty="0" smtClean="0">
                <a:latin typeface="Lucida Grande" charset="0"/>
                <a:cs typeface="Lucida Grande" charset="0"/>
                <a:sym typeface="Lucida Grande" charset="0"/>
              </a:rPr>
              <a:t> </a:t>
            </a:r>
          </a:p>
          <a:p>
            <a:pPr>
              <a:buFontTx/>
              <a:buNone/>
            </a:pPr>
            <a:r>
              <a:rPr lang="en-US" sz="2000" dirty="0" smtClean="0">
                <a:latin typeface="Lucida Grande" charset="0"/>
                <a:cs typeface="Lucida Grande" charset="0"/>
                <a:sym typeface="Lucida Grande" charset="0"/>
              </a:rPr>
              <a:t> REST </a:t>
            </a:r>
            <a:r>
              <a:rPr lang="en-US" sz="2000" dirty="0">
                <a:latin typeface="Lucida Grande" charset="0"/>
                <a:cs typeface="Lucida Grande" charset="0"/>
                <a:sym typeface="Lucida Grande" charset="0"/>
              </a:rPr>
              <a:t>is a factor that controls upwards of 1800 genes -many of which are neuron </a:t>
            </a:r>
            <a:r>
              <a:rPr lang="en-US" sz="2000" dirty="0" smtClean="0">
                <a:latin typeface="Lucida Grande" charset="0"/>
                <a:cs typeface="Lucida Grande" charset="0"/>
                <a:sym typeface="Lucida Grande" charset="0"/>
              </a:rPr>
              <a:t>specific, </a:t>
            </a:r>
          </a:p>
          <a:p>
            <a:pPr>
              <a:buFontTx/>
              <a:buNone/>
            </a:pPr>
            <a:r>
              <a:rPr lang="en-US" sz="2000" dirty="0" smtClean="0">
                <a:latin typeface="Lucida Grande" charset="0"/>
                <a:cs typeface="Lucida Grande" charset="0"/>
                <a:sym typeface="Lucida Grande" charset="0"/>
              </a:rPr>
              <a:t>Such as BDNF.  </a:t>
            </a:r>
          </a:p>
          <a:p>
            <a:endParaRPr lang="en-US" sz="2000" dirty="0" smtClean="0">
              <a:latin typeface="Lucida Grande" charset="0"/>
              <a:cs typeface="Lucida Grande" charset="0"/>
              <a:sym typeface="Lucida Grande" charset="0"/>
            </a:endParaRPr>
          </a:p>
          <a:p>
            <a:pPr>
              <a:buFontTx/>
              <a:buChar char="-"/>
            </a:pPr>
            <a:r>
              <a:rPr lang="en-US" sz="2000" baseline="0" dirty="0" smtClean="0">
                <a:latin typeface="Lucida Grande" charset="0"/>
                <a:cs typeface="Lucida Grande" charset="0"/>
                <a:sym typeface="Lucida Grande" charset="0"/>
              </a:rPr>
              <a:t>Glucose metabolism is an important source of  </a:t>
            </a:r>
          </a:p>
          <a:p>
            <a:pPr>
              <a:buFontTx/>
              <a:buChar char="-"/>
            </a:pPr>
            <a:r>
              <a:rPr lang="en-US" sz="2000" baseline="0" dirty="0" smtClean="0">
                <a:latin typeface="Lucida Grande" charset="0"/>
                <a:cs typeface="Lucida Grande" charset="0"/>
                <a:sym typeface="Lucida Grande" charset="0"/>
              </a:rPr>
              <a:t>ATP, the energy currency of the cell,</a:t>
            </a:r>
          </a:p>
          <a:p>
            <a:r>
              <a:rPr lang="en-US" sz="2000" baseline="0" dirty="0" smtClean="0">
                <a:latin typeface="Lucida Grande" charset="0"/>
                <a:cs typeface="Lucida Grande" charset="0"/>
                <a:sym typeface="Lucida Grande" charset="0"/>
              </a:rPr>
              <a:t> via the process of oxidative respiration</a:t>
            </a:r>
          </a:p>
          <a:p>
            <a:pPr>
              <a:buFontTx/>
              <a:buChar char="-"/>
            </a:pPr>
            <a:r>
              <a:rPr lang="en-US" sz="2000" baseline="0" dirty="0" smtClean="0">
                <a:latin typeface="Lucida Grande" charset="0"/>
                <a:cs typeface="Lucida Grande" charset="0"/>
                <a:sym typeface="Lucida Grande" charset="0"/>
              </a:rPr>
              <a:t>The products of glucose metabolism can affect </a:t>
            </a:r>
            <a:r>
              <a:rPr lang="en-US" sz="2000" baseline="0" dirty="0" err="1" smtClean="0">
                <a:latin typeface="Lucida Grande" charset="0"/>
                <a:cs typeface="Lucida Grande" charset="0"/>
                <a:sym typeface="Lucida Grande" charset="0"/>
              </a:rPr>
              <a:t>REST’s</a:t>
            </a:r>
            <a:r>
              <a:rPr lang="en-US" sz="2000" baseline="0" dirty="0" smtClean="0">
                <a:latin typeface="Lucida Grande" charset="0"/>
                <a:cs typeface="Lucida Grande" charset="0"/>
                <a:sym typeface="Lucida Grande" charset="0"/>
              </a:rPr>
              <a:t> ability to </a:t>
            </a:r>
          </a:p>
          <a:p>
            <a:pPr>
              <a:buFontTx/>
              <a:buChar char="-"/>
            </a:pPr>
            <a:r>
              <a:rPr lang="en-US" sz="2000" baseline="0" dirty="0" smtClean="0">
                <a:latin typeface="Lucida Grande" charset="0"/>
                <a:cs typeface="Lucida Grande" charset="0"/>
                <a:sym typeface="Lucida Grande" charset="0"/>
              </a:rPr>
              <a:t> suppress gene expression</a:t>
            </a:r>
          </a:p>
          <a:p>
            <a:pPr>
              <a:buFontTx/>
              <a:buChar char="-"/>
            </a:pP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Many</a:t>
            </a:r>
            <a:r>
              <a:rPr lang="en-US" sz="2000" baseline="0" dirty="0" smtClean="0">
                <a:latin typeface="Lucida Grande" charset="0"/>
                <a:cs typeface="Lucida Grande" charset="0"/>
                <a:sym typeface="Lucida Grande" charset="0"/>
              </a:rPr>
              <a:t> of these REST-controlled genes are</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up-regulated in breast, colon, prostate </a:t>
            </a:r>
            <a:r>
              <a:rPr lang="en-US" sz="2000" dirty="0" smtClean="0">
                <a:latin typeface="Lucida Grande" charset="0"/>
                <a:cs typeface="Lucida Grande" charset="0"/>
                <a:sym typeface="Lucida Grande" charset="0"/>
              </a:rPr>
              <a:t>cancers and in this case Epilepsy.</a:t>
            </a:r>
          </a:p>
          <a:p>
            <a:pPr>
              <a:buFontTx/>
              <a:buChar char="-"/>
            </a:pPr>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 This represents a direct link between carbohydrate metabolism and the</a:t>
            </a:r>
            <a:r>
              <a:rPr lang="en-US" sz="2000" baseline="0" dirty="0" smtClean="0">
                <a:latin typeface="Lucida Grande" charset="0"/>
                <a:cs typeface="Lucida Grande" charset="0"/>
                <a:sym typeface="Lucida Grande" charset="0"/>
              </a:rPr>
              <a:t> regulation of genes</a:t>
            </a:r>
          </a:p>
          <a:p>
            <a:pPr>
              <a:buFontTx/>
              <a:buNone/>
            </a:pPr>
            <a:r>
              <a:rPr lang="en-US" sz="2000" baseline="0" dirty="0" smtClean="0">
                <a:latin typeface="Lucida Grande" charset="0"/>
                <a:cs typeface="Lucida Grande" charset="0"/>
                <a:sym typeface="Lucida Grande" charset="0"/>
              </a:rPr>
              <a:t> like BDNF which are important in epilepsy.  So this may be a mechanism by which the reduction of carbohydrates In the diet can affect seizure severity.</a:t>
            </a:r>
          </a:p>
          <a:p>
            <a:pPr>
              <a:buFontTx/>
              <a:buNone/>
            </a:pPr>
            <a:endParaRPr lang="en-US" sz="2000" baseline="0" dirty="0" smtClean="0">
              <a:latin typeface="Lucida Grande" charset="0"/>
              <a:cs typeface="Lucida Grande" charset="0"/>
              <a:sym typeface="Lucida Grande" charset="0"/>
            </a:endParaRPr>
          </a:p>
          <a:p>
            <a:pPr>
              <a:buFontTx/>
              <a:buNone/>
            </a:pPr>
            <a:r>
              <a:rPr lang="en-US" sz="2000" baseline="0" dirty="0" smtClean="0">
                <a:latin typeface="Lucida Grande" charset="0"/>
                <a:cs typeface="Lucida Grande" charset="0"/>
                <a:sym typeface="Lucida Grande" charset="0"/>
              </a:rPr>
              <a:t>- To test this hypothesis, the authors use an inhibitor of glucose metabolism, 2DG. And they ask,</a:t>
            </a:r>
            <a:endParaRPr lang="en-US" sz="20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a:t>
            </a:r>
          </a:p>
          <a:p>
            <a:endParaRPr lang="en-US" dirty="0" smtClean="0"/>
          </a:p>
          <a:p>
            <a:r>
              <a:rPr lang="en-US" dirty="0" smtClean="0"/>
              <a:t>-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dirty="0" smtClean="0">
                <a:latin typeface="Lucida Grande" charset="0"/>
                <a:cs typeface="Lucida Grande" charset="0"/>
                <a:sym typeface="Lucida Grande" charset="0"/>
              </a:rPr>
              <a:t>So they’ve shown that 2DG can suppress the transcription</a:t>
            </a:r>
            <a:r>
              <a:rPr lang="en-US" sz="2000" baseline="0" dirty="0" smtClean="0">
                <a:latin typeface="Lucida Grande" charset="0"/>
                <a:cs typeface="Lucida Grande" charset="0"/>
                <a:sym typeface="Lucida Grande" charset="0"/>
              </a:rPr>
              <a:t> of BDNF following the kindling of epilepsy in this animal model.</a:t>
            </a:r>
            <a:endParaRPr lang="en-US" sz="2000" dirty="0">
              <a:latin typeface="Lucida Grande"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 This finding was </a:t>
            </a:r>
          </a:p>
          <a:p>
            <a:r>
              <a:rPr lang="en-US" baseline="0" dirty="0" smtClean="0"/>
              <a:t>Important to support their model in which </a:t>
            </a:r>
            <a:r>
              <a:rPr lang="en-US" baseline="0" dirty="0" err="1" smtClean="0"/>
              <a:t>glycolisis</a:t>
            </a:r>
            <a:r>
              <a:rPr lang="en-US" baseline="0" dirty="0" smtClean="0"/>
              <a:t> affects </a:t>
            </a:r>
            <a:r>
              <a:rPr lang="en-US" baseline="0" dirty="0" err="1" smtClean="0"/>
              <a:t>REST’s</a:t>
            </a:r>
            <a:endParaRPr lang="en-US" baseline="0" dirty="0" smtClean="0"/>
          </a:p>
          <a:p>
            <a:r>
              <a:rPr lang="en-US" baseline="0" dirty="0" smtClean="0"/>
              <a:t>Recruitment of cofactors to suppress transcription.</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pPr>
              <a:buFontTx/>
              <a:buNone/>
            </a:pPr>
            <a:endParaRPr lang="en-US" sz="2000" baseline="0" dirty="0" smtClean="0">
              <a:latin typeface="Lucida Grande" charset="0"/>
              <a:cs typeface="Lucida Grande" charset="0"/>
              <a:sym typeface="Lucida Grande" charset="0"/>
            </a:endParaRPr>
          </a:p>
          <a:p>
            <a:pPr>
              <a:buFontTx/>
              <a:buChar char="-"/>
            </a:pPr>
            <a:r>
              <a:rPr lang="en-US" sz="2000" baseline="0" dirty="0" smtClean="0">
                <a:latin typeface="Lucida Grande" charset="0"/>
                <a:cs typeface="Lucida Grande" charset="0"/>
                <a:sym typeface="Lucida Grande" charset="0"/>
              </a:rPr>
              <a:t>So they have shown that 2dg, an inhibitor of glucose metabolism can </a:t>
            </a:r>
          </a:p>
          <a:p>
            <a:pPr>
              <a:buFontTx/>
              <a:buChar char="-"/>
            </a:pPr>
            <a:r>
              <a:rPr lang="en-US" sz="2000" baseline="0" dirty="0" smtClean="0">
                <a:latin typeface="Lucida Grande" charset="0"/>
                <a:cs typeface="Lucida Grande" charset="0"/>
                <a:sym typeface="Lucida Grande" charset="0"/>
              </a:rPr>
              <a:t> reduce the </a:t>
            </a:r>
            <a:r>
              <a:rPr lang="en-US" sz="2000" baseline="0" dirty="0" err="1" smtClean="0">
                <a:latin typeface="Lucida Grande" charset="0"/>
                <a:cs typeface="Lucida Grande" charset="0"/>
                <a:sym typeface="Lucida Grande" charset="0"/>
              </a:rPr>
              <a:t>upregulation</a:t>
            </a:r>
            <a:r>
              <a:rPr lang="en-US" sz="2000" baseline="0" dirty="0" smtClean="0">
                <a:latin typeface="Lucida Grande" charset="0"/>
                <a:cs typeface="Lucida Grande" charset="0"/>
                <a:sym typeface="Lucida Grande" charset="0"/>
              </a:rPr>
              <a:t> of BDNF expression seen in epilepsy</a:t>
            </a: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r>
              <a:rPr lang="en-US" sz="2000" dirty="0" smtClean="0"/>
              <a:t> Cool: </a:t>
            </a:r>
            <a:r>
              <a:rPr lang="en-US" sz="2000" baseline="0" dirty="0" smtClean="0"/>
              <a:t>So this is nice because it </a:t>
            </a:r>
          </a:p>
          <a:p>
            <a:r>
              <a:rPr lang="en-US" sz="2000" baseline="0" dirty="0" smtClean="0"/>
              <a:t>Presents a novel mechanistic model for a dietary treatment for epilepsy.</a:t>
            </a:r>
          </a:p>
          <a:p>
            <a:r>
              <a:rPr lang="en-US" sz="2000" baseline="0" dirty="0" smtClean="0"/>
              <a:t>Researchers have gone on to look at a</a:t>
            </a:r>
            <a:endParaRPr lang="en-US" sz="2000" dirty="0" smtClean="0"/>
          </a:p>
          <a:p>
            <a:r>
              <a:rPr lang="en-US" sz="2000" dirty="0" smtClean="0"/>
              <a:t>REST KO</a:t>
            </a:r>
            <a:r>
              <a:rPr lang="en-US" sz="2000" baseline="0" dirty="0" smtClean="0"/>
              <a:t> mouse – 2dg has no effect. </a:t>
            </a:r>
          </a:p>
          <a:p>
            <a:endParaRPr lang="en-US" sz="2000" dirty="0" smtClean="0"/>
          </a:p>
          <a:p>
            <a:r>
              <a:rPr lang="en-US" sz="2000" dirty="0" smtClean="0"/>
              <a:t>We’ve belabored this transcriptional regulator enough, </a:t>
            </a:r>
          </a:p>
          <a:p>
            <a:r>
              <a:rPr lang="en-US" sz="2000" dirty="0" smtClean="0"/>
              <a:t>let’s look at a chromatin remodeler, lysine </a:t>
            </a:r>
            <a:r>
              <a:rPr lang="en-US" sz="2000" dirty="0" err="1" smtClean="0"/>
              <a:t>dimethyltransferase</a:t>
            </a:r>
            <a:r>
              <a:rPr lang="en-US" sz="2000" baseline="0" dirty="0" smtClean="0"/>
              <a:t> </a:t>
            </a:r>
          </a:p>
          <a:p>
            <a:r>
              <a:rPr lang="en-US" sz="2000" baseline="0" dirty="0" smtClean="0"/>
              <a:t>G9a that works by affecting the </a:t>
            </a:r>
            <a:r>
              <a:rPr lang="en-US" sz="2000" baseline="0" dirty="0" err="1" smtClean="0"/>
              <a:t>methylation</a:t>
            </a:r>
            <a:r>
              <a:rPr lang="en-US" sz="2000" baseline="0" dirty="0" smtClean="0"/>
              <a:t> state of </a:t>
            </a:r>
            <a:r>
              <a:rPr lang="en-US" sz="2000" baseline="0" dirty="0" err="1" smtClean="0"/>
              <a:t>histone</a:t>
            </a:r>
            <a:r>
              <a:rPr lang="en-US" sz="2000" baseline="0" dirty="0" smtClean="0"/>
              <a:t> H3 lysine number 9</a:t>
            </a:r>
            <a:endParaRPr lang="en-US" sz="2000" dirty="0" smtClean="0"/>
          </a:p>
          <a:p>
            <a:endParaRPr lang="en-US" sz="20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wind up.</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4415601"/>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 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r>
              <a:rPr lang="en-US" baseline="0" dirty="0" smtClean="0"/>
              <a:t> </a:t>
            </a:r>
            <a:r>
              <a:rPr lang="en-US" dirty="0" smtClean="0"/>
              <a:t>(It</a:t>
            </a:r>
            <a:r>
              <a:rPr lang="en-US" baseline="0" dirty="0" smtClean="0"/>
              <a:t> has to be said that this reduction in activity could indicate a dominant negative effect of  Mutant huntingtin on WT huntingtin activity because the cells express some nominal level of 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 Didn’t look at this effect, and it hasn’t been shown in other experiments 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1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r>
              <a:rPr lang="en-US" dirty="0" smtClean="0"/>
              <a:t>Cliff Rodgers</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20008"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00250"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89547"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61234"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54078"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3008"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4656"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7101"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par>
                          <p:cTn id="31" fill="hold" nodeType="afterGroup">
                            <p:stCondLst>
                              <p:cond delay="1000"/>
                            </p:stCondLst>
                            <p:childTnLst>
                              <p:par>
                                <p:cTn id="32" presetID="0" presetClass="path" presetSubtype="0" accel="50000" decel="50000" fill="hold" grpId="2" nodeType="afterEffect">
                                  <p:stCondLst>
                                    <p:cond delay="0"/>
                                  </p:stCondLst>
                                  <p:childTnLst>
                                    <p:animMotion origin="layout" path="M 2.87997E-6 -3.95187E-6 C -0.00348 -0.02614 -0.00678 -0.05136 0.0092 -0.08121 C 0.02553 -0.11082 0.0627 -0.14484 0.10022 -0.17815 " pathEditMode="relative" rAng="0" ptsTypes="aaA">
                                      <p:cBhvr>
                                        <p:cTn id="33" dur="2000" fill="hold"/>
                                        <p:tgtEl>
                                          <p:spTgt spid="63523"/>
                                        </p:tgtEl>
                                        <p:attrNameLst>
                                          <p:attrName>ppt_x</p:attrName>
                                          <p:attrName>ppt_y</p:attrName>
                                        </p:attrNameLst>
                                      </p:cBhvr>
                                      <p:rCtr x="47" y="-89"/>
                                    </p:animMotion>
                                  </p:childTnLst>
                                </p:cTn>
                              </p:par>
                            </p:childTnLst>
                          </p:cTn>
                        </p:par>
                        <p:par>
                          <p:cTn id="34" fill="hold">
                            <p:stCondLst>
                              <p:cond delay="3000"/>
                            </p:stCondLst>
                            <p:childTnLst>
                              <p:par>
                                <p:cTn id="35" presetID="0" presetClass="path" presetSubtype="0" accel="50000" decel="50000" fill="hold" nodeType="afterEffect">
                                  <p:stCondLst>
                                    <p:cond delay="0"/>
                                  </p:stCondLst>
                                  <p:childTnLst>
                                    <p:animMotion origin="layout" path="M -3.01146E-6 4.98031E-7 L 0.29056 4.98031E-7 " pathEditMode="relative" rAng="0" ptsTypes="AA">
                                      <p:cBhvr>
                                        <p:cTn id="36" dur="2000" fill="hold"/>
                                        <p:tgtEl>
                                          <p:spTgt spid="5"/>
                                        </p:tgtEl>
                                        <p:attrNameLst>
                                          <p:attrName>ppt_x</p:attrName>
                                          <p:attrName>ppt_y</p:attrName>
                                        </p:attrNameLst>
                                      </p:cBhvr>
                                      <p:rCtr x="145" y="0"/>
                                    </p:animMotion>
                                  </p:childTnLst>
                                </p:cTn>
                              </p:par>
                              <p:par>
                                <p:cTn id="37" presetID="0" presetClass="path" presetSubtype="0" accel="50000" decel="50000" fill="hold" grpId="3" nodeType="withEffect">
                                  <p:stCondLst>
                                    <p:cond delay="0"/>
                                  </p:stCondLst>
                                  <p:childTnLst>
                                    <p:animMotion origin="layout" path="M 0.10021 -0.17813 L 0.39094 -0.17813 " pathEditMode="relative" rAng="0" ptsTypes="AA">
                                      <p:cBhvr>
                                        <p:cTn id="38" dur="2000" fill="hold"/>
                                        <p:tgtEl>
                                          <p:spTgt spid="63523"/>
                                        </p:tgtEl>
                                        <p:attrNameLst>
                                          <p:attrName>ppt_x</p:attrName>
                                          <p:attrName>ppt_y</p:attrName>
                                        </p:attrNameLst>
                                      </p:cBhvr>
                                      <p:rCtr x="145" y="0"/>
                                    </p:animMotion>
                                  </p:childTnLst>
                                </p:cTn>
                              </p:par>
                            </p:childTnLst>
                          </p:cTn>
                        </p:par>
                        <p:par>
                          <p:cTn id="39" fill="hold">
                            <p:stCondLst>
                              <p:cond delay="5000"/>
                            </p:stCondLst>
                            <p:childTnLst>
                              <p:par>
                                <p:cTn id="40" presetID="22" presetClass="exit" presetSubtype="4" fill="hold" nodeType="afterEffect">
                                  <p:stCondLst>
                                    <p:cond delay="0"/>
                                  </p:stCondLst>
                                  <p:childTnLst>
                                    <p:animEffect transition="out" filter="wipe(down)">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par>
                          <p:cTn id="43" fill="hold">
                            <p:stCondLst>
                              <p:cond delay="5500"/>
                            </p:stCondLst>
                            <p:childTnLst>
                              <p:par>
                                <p:cTn id="44" presetID="22" presetClass="exit" presetSubtype="4" fill="hold" grpId="1" nodeType="afterEffect">
                                  <p:stCondLst>
                                    <p:cond delay="0"/>
                                  </p:stCondLst>
                                  <p:childTnLst>
                                    <p:animEffect transition="out" filter="wipe(down)">
                                      <p:cBhvr>
                                        <p:cTn id="45" dur="500"/>
                                        <p:tgtEl>
                                          <p:spTgt spid="63523"/>
                                        </p:tgtEl>
                                      </p:cBhvr>
                                    </p:animEffect>
                                    <p:set>
                                      <p:cBhvr>
                                        <p:cTn id="46" dur="1" fill="hold">
                                          <p:stCondLst>
                                            <p:cond delay="499"/>
                                          </p:stCondLst>
                                        </p:cTn>
                                        <p:tgtEl>
                                          <p:spTgt spid="63523"/>
                                        </p:tgtEl>
                                        <p:attrNameLst>
                                          <p:attrName>style.visibility</p:attrName>
                                        </p:attrNameLst>
                                      </p:cBhvr>
                                      <p:to>
                                        <p:strVal val="hidden"/>
                                      </p:to>
                                    </p:set>
                                  </p:childTnLst>
                                </p:cTn>
                              </p:par>
                            </p:childTnLst>
                          </p:cTn>
                        </p:par>
                        <p:par>
                          <p:cTn id="47" fill="hold">
                            <p:stCondLst>
                              <p:cond delay="6000"/>
                            </p:stCondLst>
                            <p:childTnLst>
                              <p:par>
                                <p:cTn id="48" presetID="1" presetClass="exit" presetSubtype="0" fill="hold" nodeType="afterEffect">
                                  <p:stCondLst>
                                    <p:cond delay="0"/>
                                  </p:stCondLst>
                                  <p:childTnLst>
                                    <p:set>
                                      <p:cBhvr>
                                        <p:cTn id="49" dur="1" fill="hold">
                                          <p:stCondLst>
                                            <p:cond delay="499"/>
                                          </p:stCondLst>
                                        </p:cTn>
                                        <p:tgtEl>
                                          <p:spTgt spid="6"/>
                                        </p:tgtEl>
                                        <p:attrNameLst>
                                          <p:attrName>style.visibility</p:attrName>
                                        </p:attrNameLst>
                                      </p:cBhvr>
                                      <p:to>
                                        <p:strVal val="hidden"/>
                                      </p:to>
                                    </p:set>
                                  </p:childTnLst>
                                </p:cTn>
                              </p:par>
                            </p:childTnLst>
                          </p:cTn>
                        </p:par>
                        <p:par>
                          <p:cTn id="50" fill="hold">
                            <p:stCondLst>
                              <p:cond delay="6500"/>
                            </p:stCondLst>
                            <p:childTnLst>
                              <p:par>
                                <p:cTn id="51" presetID="1" presetClass="exit" presetSubtype="0" fill="hold" grpId="1" nodeType="afterEffect">
                                  <p:stCondLst>
                                    <p:cond delay="0"/>
                                  </p:stCondLst>
                                  <p:childTnLst>
                                    <p:set>
                                      <p:cBhvr>
                                        <p:cTn id="52" dur="1" fill="hold">
                                          <p:stCondLst>
                                            <p:cond delay="499"/>
                                          </p:stCondLst>
                                        </p:cTn>
                                        <p:tgtEl>
                                          <p:spTgt spid="635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iterate type="lt">
                                    <p:tmPct val="0"/>
                                  </p:iterate>
                                  <p:childTnLst>
                                    <p:set>
                                      <p:cBhvr>
                                        <p:cTn id="66" dur="1" fill="hold">
                                          <p:stCondLst>
                                            <p:cond delay="0"/>
                                          </p:stCondLst>
                                        </p:cTn>
                                        <p:tgtEl>
                                          <p:spTgt spid="63553"/>
                                        </p:tgtEl>
                                        <p:attrNameLst>
                                          <p:attrName>style.visibility</p:attrName>
                                        </p:attrNameLst>
                                      </p:cBhvr>
                                      <p:to>
                                        <p:strVal val="visible"/>
                                      </p:to>
                                    </p:set>
                                    <p:animEffect transition="in" filter="wipe(down)">
                                      <p:cBhvr>
                                        <p:cTn id="67" dur="500"/>
                                        <p:tgtEl>
                                          <p:spTgt spid="6355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50000" decel="50000" fill="hold" nodeType="click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additive="base">
                                        <p:cTn id="72" dur="500" fill="hold"/>
                                        <p:tgtEl>
                                          <p:spTgt spid="70"/>
                                        </p:tgtEl>
                                        <p:attrNameLst>
                                          <p:attrName>ppt_x</p:attrName>
                                        </p:attrNameLst>
                                      </p:cBhvr>
                                      <p:tavLst>
                                        <p:tav tm="0">
                                          <p:val>
                                            <p:strVal val="#ppt_x"/>
                                          </p:val>
                                        </p:tav>
                                        <p:tav tm="100000">
                                          <p:val>
                                            <p:strVal val="#ppt_x"/>
                                          </p:val>
                                        </p:tav>
                                      </p:tavLst>
                                    </p:anim>
                                    <p:anim calcmode="lin" valueType="num">
                                      <p:cBhvr additive="base">
                                        <p:cTn id="73" dur="500" fill="hold"/>
                                        <p:tgtEl>
                                          <p:spTgt spid="70"/>
                                        </p:tgtEl>
                                        <p:attrNameLst>
                                          <p:attrName>ppt_y</p:attrName>
                                        </p:attrNameLst>
                                      </p:cBhvr>
                                      <p:tavLst>
                                        <p:tav tm="0">
                                          <p:val>
                                            <p:strVal val="1+#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additive="base">
                                        <p:cTn id="76" dur="500" fill="hold"/>
                                        <p:tgtEl>
                                          <p:spTgt spid="68"/>
                                        </p:tgtEl>
                                        <p:attrNameLst>
                                          <p:attrName>ppt_x</p:attrName>
                                        </p:attrNameLst>
                                      </p:cBhvr>
                                      <p:tavLst>
                                        <p:tav tm="0">
                                          <p:val>
                                            <p:strVal val="#ppt_x"/>
                                          </p:val>
                                        </p:tav>
                                        <p:tav tm="100000">
                                          <p:val>
                                            <p:strVal val="#ppt_x"/>
                                          </p:val>
                                        </p:tav>
                                      </p:tavLst>
                                    </p:anim>
                                    <p:anim calcmode="lin" valueType="num">
                                      <p:cBhvr additive="base">
                                        <p:cTn id="77" dur="500" fill="hold"/>
                                        <p:tgtEl>
                                          <p:spTgt spid="68"/>
                                        </p:tgtEl>
                                        <p:attrNameLst>
                                          <p:attrName>ppt_y</p:attrName>
                                        </p:attrNameLst>
                                      </p:cBhvr>
                                      <p:tavLst>
                                        <p:tav tm="0">
                                          <p:val>
                                            <p:strVal val="1+#ppt_h/2"/>
                                          </p:val>
                                        </p:tav>
                                        <p:tav tm="100000">
                                          <p:val>
                                            <p:strVal val="#ppt_y"/>
                                          </p:val>
                                        </p:tav>
                                      </p:tavLst>
                                    </p:anim>
                                  </p:childTnLst>
                                </p:cTn>
                              </p:par>
                              <p:par>
                                <p:cTn id="78" presetID="2" presetClass="entr" presetSubtype="4" accel="50000" decel="5000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additive="base">
                                        <p:cTn id="80" dur="500" fill="hold"/>
                                        <p:tgtEl>
                                          <p:spTgt spid="71"/>
                                        </p:tgtEl>
                                        <p:attrNameLst>
                                          <p:attrName>ppt_x</p:attrName>
                                        </p:attrNameLst>
                                      </p:cBhvr>
                                      <p:tavLst>
                                        <p:tav tm="0">
                                          <p:val>
                                            <p:strVal val="#ppt_x"/>
                                          </p:val>
                                        </p:tav>
                                        <p:tav tm="100000">
                                          <p:val>
                                            <p:strVal val="#ppt_x"/>
                                          </p:val>
                                        </p:tav>
                                      </p:tavLst>
                                    </p:anim>
                                    <p:anim calcmode="lin" valueType="num">
                                      <p:cBhvr additive="base">
                                        <p:cTn id="8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36219"/>
          <a:stretch>
            <a:fillRect/>
          </a:stretch>
        </p:blipFill>
        <p:spPr>
          <a:xfrm>
            <a:off x="0" y="1692621"/>
            <a:ext cx="9170130" cy="4137874"/>
          </a:xfr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pic>
        <p:nvPicPr>
          <p:cNvPr id="11" name="Content Placeholder 4" descr="fig1-2dg-antiepileptic.tiff"/>
          <p:cNvPicPr>
            <a:picLocks noChangeAspect="1"/>
          </p:cNvPicPr>
          <p:nvPr/>
        </p:nvPicPr>
        <p:blipFill>
          <a:blip r:embed="rId3"/>
          <a:srcRect l="62530" r="11031"/>
          <a:stretch>
            <a:fillRect/>
          </a:stretch>
        </p:blipFill>
        <p:spPr>
          <a:xfrm>
            <a:off x="1898102" y="1417638"/>
            <a:ext cx="4658585" cy="5071030"/>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4502790"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5236"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45478"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234775"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3722560"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1650872"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020712"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06462"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99306"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208236"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020712"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5054203"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09884"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72329"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3243705"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4137232"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4788540"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4284013"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xit" presetSubtype="8" fill="hold" nodeType="afterEffect">
                                  <p:stCondLst>
                                    <p:cond delay="0"/>
                                  </p:stCondLst>
                                  <p:childTnLst>
                                    <p:animEffect transition="out" filter="wipe(left)">
                                      <p:cBhvr>
                                        <p:cTn id="19" dur="1000"/>
                                        <p:tgtEl>
                                          <p:spTgt spid="4"/>
                                        </p:tgtEl>
                                      </p:cBhvr>
                                    </p:animEffect>
                                    <p:set>
                                      <p:cBhvr>
                                        <p:cTn id="2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20008"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00250"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89547"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61234"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54078"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3008"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4656"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7101"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
        <p:nvSpPr>
          <p:cNvPr id="72" name="Multiply 71"/>
          <p:cNvSpPr/>
          <p:nvPr/>
        </p:nvSpPr>
        <p:spPr>
          <a:xfrm>
            <a:off x="3875484" y="792508"/>
            <a:ext cx="1351834" cy="678657"/>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8"/>
                                        </p:tgtEl>
                                        <p:attrNameLst>
                                          <p:attrName>ppt_x</p:attrName>
                                          <p:attrName>ppt_y</p:attrName>
                                        </p:attrNameLst>
                                      </p:cBhvr>
                                    </p:animMotion>
                                    <p:animRot by="1500000">
                                      <p:cBhvr>
                                        <p:cTn id="20" dur="125" fill="hold">
                                          <p:stCondLst>
                                            <p:cond delay="0"/>
                                          </p:stCondLst>
                                        </p:cTn>
                                        <p:tgtEl>
                                          <p:spTgt spid="8"/>
                                        </p:tgtEl>
                                        <p:attrNameLst>
                                          <p:attrName>r</p:attrName>
                                        </p:attrNameLst>
                                      </p:cBhvr>
                                    </p:animRot>
                                    <p:animRot by="-1500000">
                                      <p:cBhvr>
                                        <p:cTn id="21" dur="125" fill="hold">
                                          <p:stCondLst>
                                            <p:cond delay="125"/>
                                          </p:stCondLst>
                                        </p:cTn>
                                        <p:tgtEl>
                                          <p:spTgt spid="8"/>
                                        </p:tgtEl>
                                        <p:attrNameLst>
                                          <p:attrName>r</p:attrName>
                                        </p:attrNameLst>
                                      </p:cBhvr>
                                    </p:animRot>
                                    <p:animRot by="-1500000">
                                      <p:cBhvr>
                                        <p:cTn id="22" dur="125" fill="hold">
                                          <p:stCondLst>
                                            <p:cond delay="250"/>
                                          </p:stCondLst>
                                        </p:cTn>
                                        <p:tgtEl>
                                          <p:spTgt spid="8"/>
                                        </p:tgtEl>
                                        <p:attrNameLst>
                                          <p:attrName>r</p:attrName>
                                        </p:attrNameLst>
                                      </p:cBhvr>
                                    </p:animRot>
                                    <p:animRot by="1500000">
                                      <p:cBhvr>
                                        <p:cTn id="23" dur="125" fill="hold">
                                          <p:stCondLst>
                                            <p:cond delay="375"/>
                                          </p:stCondLst>
                                        </p:cTn>
                                        <p:tgtEl>
                                          <p:spTgt spid="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1" nodeType="clickEffect">
                                  <p:stCondLst>
                                    <p:cond delay="0"/>
                                  </p:stCondLst>
                                  <p:iterate type="lt">
                                    <p:tmPct val="5000"/>
                                  </p:iterate>
                                  <p:childTnLst>
                                    <p:set>
                                      <p:cBhvr>
                                        <p:cTn id="27" dur="1" fill="hold">
                                          <p:stCondLst>
                                            <p:cond delay="0"/>
                                          </p:stCondLst>
                                        </p:cTn>
                                        <p:tgtEl>
                                          <p:spTgt spid="14"/>
                                        </p:tgtEl>
                                        <p:attrNameLst>
                                          <p:attrName>style.visibility</p:attrName>
                                        </p:attrNameLst>
                                      </p:cBhvr>
                                      <p:to>
                                        <p:strVal val="visible"/>
                                      </p:to>
                                    </p:set>
                                    <p:anim calcmode="lin" valueType="num">
                                      <p:cBhvr>
                                        <p:cTn id="28" dur="2000" fill="hold"/>
                                        <p:tgtEl>
                                          <p:spTgt spid="14"/>
                                        </p:tgtEl>
                                        <p:attrNameLst>
                                          <p:attrName>ppt_w</p:attrName>
                                        </p:attrNameLst>
                                      </p:cBhvr>
                                      <p:tavLst>
                                        <p:tav tm="0">
                                          <p:val>
                                            <p:fltVal val="0"/>
                                          </p:val>
                                        </p:tav>
                                        <p:tav tm="100000">
                                          <p:val>
                                            <p:strVal val="#ppt_w"/>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style.rotation</p:attrName>
                                        </p:attrNameLst>
                                      </p:cBhvr>
                                      <p:tavLst>
                                        <p:tav tm="0">
                                          <p:val>
                                            <p:fltVal val="90"/>
                                          </p:val>
                                        </p:tav>
                                        <p:tav tm="100000">
                                          <p:val>
                                            <p:fltVal val="0"/>
                                          </p:val>
                                        </p:tav>
                                      </p:tavLst>
                                    </p:anim>
                                    <p:animEffect transition="in" filter="fade">
                                      <p:cBhvr>
                                        <p:cTn id="31" dur="2000"/>
                                        <p:tgtEl>
                                          <p:spTgt spid="14"/>
                                        </p:tgtEl>
                                      </p:cBhvr>
                                    </p:animEffect>
                                  </p:childTnLst>
                                </p:cTn>
                              </p:par>
                              <p:par>
                                <p:cTn id="32" presetID="1" presetClass="entr" presetSubtype="0" fill="hold" grpId="0" nodeType="withEffect">
                                  <p:stCondLst>
                                    <p:cond delay="0"/>
                                  </p:stCondLst>
                                  <p:iterate type="lt">
                                    <p:tmAbs val="0"/>
                                  </p:iterate>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iterate type="lt">
                                    <p:tmAbs val="0"/>
                                  </p:iterate>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2000"/>
                            </p:stCondLst>
                            <p:childTnLst>
                              <p:par>
                                <p:cTn id="37" presetID="36" presetClass="emph" presetSubtype="0" fill="hold" grpId="1" nodeType="afterEffect">
                                  <p:stCondLst>
                                    <p:cond delay="0"/>
                                  </p:stCondLst>
                                  <p:iterate type="lt">
                                    <p:tmPct val="10000"/>
                                  </p:iterate>
                                  <p:childTnLst>
                                    <p:animScale>
                                      <p:cBhvr>
                                        <p:cTn id="38" dur="250" autoRev="1" fill="hold">
                                          <p:stCondLst>
                                            <p:cond delay="0"/>
                                          </p:stCondLst>
                                        </p:cTn>
                                        <p:tgtEl>
                                          <p:spTgt spid="15"/>
                                        </p:tgtEl>
                                      </p:cBhvr>
                                      <p:to x="80000" y="100000"/>
                                    </p:animScale>
                                    <p:anim by="(#ppt_w*0.10)" calcmode="lin" valueType="num">
                                      <p:cBhvr>
                                        <p:cTn id="39" dur="250" autoRev="1" fill="hold">
                                          <p:stCondLst>
                                            <p:cond delay="0"/>
                                          </p:stCondLst>
                                        </p:cTn>
                                        <p:tgtEl>
                                          <p:spTgt spid="15"/>
                                        </p:tgtEl>
                                        <p:attrNameLst>
                                          <p:attrName>ppt_x</p:attrName>
                                        </p:attrNameLst>
                                      </p:cBhvr>
                                    </p:anim>
                                    <p:anim by="(-#ppt_w*0.10)" calcmode="lin" valueType="num">
                                      <p:cBhvr>
                                        <p:cTn id="40" dur="250" autoRev="1" fill="hold">
                                          <p:stCondLst>
                                            <p:cond delay="0"/>
                                          </p:stCondLst>
                                        </p:cTn>
                                        <p:tgtEl>
                                          <p:spTgt spid="15"/>
                                        </p:tgtEl>
                                        <p:attrNameLst>
                                          <p:attrName>ppt_y</p:attrName>
                                        </p:attrNameLst>
                                      </p:cBhvr>
                                    </p:anim>
                                    <p:animRot by="-480000">
                                      <p:cBhvr>
                                        <p:cTn id="41" dur="250" autoRev="1" fill="hold">
                                          <p:stCondLst>
                                            <p:cond delay="0"/>
                                          </p:stCondLst>
                                        </p:cTn>
                                        <p:tgtEl>
                                          <p:spTgt spid="15"/>
                                        </p:tgtEl>
                                        <p:attrNameLst>
                                          <p:attrName>r</p:attrName>
                                        </p:attrNameLst>
                                      </p:cBhvr>
                                    </p:animRot>
                                  </p:childTnLst>
                                </p:cTn>
                              </p:par>
                            </p:childTnLst>
                          </p:cTn>
                        </p:par>
                        <p:par>
                          <p:cTn id="42" fill="hold">
                            <p:stCondLst>
                              <p:cond delay="2600"/>
                            </p:stCondLst>
                            <p:childTnLst>
                              <p:par>
                                <p:cTn id="43" presetID="34" presetClass="emph" presetSubtype="0" fill="hold" grpId="2"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20"/>
                                        </p:tgtEl>
                                        <p:attrNameLst>
                                          <p:attrName>ppt_x</p:attrName>
                                          <p:attrName>ppt_y</p:attrName>
                                        </p:attrNameLst>
                                      </p:cBhvr>
                                    </p:animMotion>
                                    <p:animRot by="1500000">
                                      <p:cBhvr>
                                        <p:cTn id="45" dur="125" fill="hold">
                                          <p:stCondLst>
                                            <p:cond delay="0"/>
                                          </p:stCondLst>
                                        </p:cTn>
                                        <p:tgtEl>
                                          <p:spTgt spid="20"/>
                                        </p:tgtEl>
                                        <p:attrNameLst>
                                          <p:attrName>r</p:attrName>
                                        </p:attrNameLst>
                                      </p:cBhvr>
                                    </p:animRot>
                                    <p:animRot by="-1500000">
                                      <p:cBhvr>
                                        <p:cTn id="46" dur="125" fill="hold">
                                          <p:stCondLst>
                                            <p:cond delay="125"/>
                                          </p:stCondLst>
                                        </p:cTn>
                                        <p:tgtEl>
                                          <p:spTgt spid="20"/>
                                        </p:tgtEl>
                                        <p:attrNameLst>
                                          <p:attrName>r</p:attrName>
                                        </p:attrNameLst>
                                      </p:cBhvr>
                                    </p:animRot>
                                    <p:animRot by="-1500000">
                                      <p:cBhvr>
                                        <p:cTn id="47" dur="125" fill="hold">
                                          <p:stCondLst>
                                            <p:cond delay="250"/>
                                          </p:stCondLst>
                                        </p:cTn>
                                        <p:tgtEl>
                                          <p:spTgt spid="20"/>
                                        </p:tgtEl>
                                        <p:attrNameLst>
                                          <p:attrName>r</p:attrName>
                                        </p:attrNameLst>
                                      </p:cBhvr>
                                    </p:animRot>
                                    <p:animRot by="1500000">
                                      <p:cBhvr>
                                        <p:cTn id="48" dur="125" fill="hold">
                                          <p:stCondLst>
                                            <p:cond delay="375"/>
                                          </p:stCondLst>
                                        </p:cTn>
                                        <p:tgtEl>
                                          <p:spTgt spid="2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iterate type="lt">
                                    <p:tmAbs val="0"/>
                                  </p:iterate>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iterate type="lt">
                                    <p:tmAbs val="0"/>
                                  </p:iterate>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iterate type="lt">
                                    <p:tmAbs val="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0"/>
                            </p:stCondLst>
                            <p:childTnLst>
                              <p:par>
                                <p:cTn id="62" presetID="36" presetClass="emph" presetSubtype="0" fill="hold" grpId="1" nodeType="afterEffect">
                                  <p:stCondLst>
                                    <p:cond delay="0"/>
                                  </p:stCondLst>
                                  <p:iterate type="lt">
                                    <p:tmPct val="10000"/>
                                  </p:iterate>
                                  <p:childTnLst>
                                    <p:animScale>
                                      <p:cBhvr>
                                        <p:cTn id="63" dur="250" autoRev="1" fill="hold">
                                          <p:stCondLst>
                                            <p:cond delay="0"/>
                                          </p:stCondLst>
                                        </p:cTn>
                                        <p:tgtEl>
                                          <p:spTgt spid="16"/>
                                        </p:tgtEl>
                                      </p:cBhvr>
                                      <p:to x="80000" y="100000"/>
                                    </p:animScale>
                                    <p:anim by="(#ppt_w*0.10)" calcmode="lin" valueType="num">
                                      <p:cBhvr>
                                        <p:cTn id="64" dur="250" autoRev="1" fill="hold">
                                          <p:stCondLst>
                                            <p:cond delay="0"/>
                                          </p:stCondLst>
                                        </p:cTn>
                                        <p:tgtEl>
                                          <p:spTgt spid="16"/>
                                        </p:tgtEl>
                                        <p:attrNameLst>
                                          <p:attrName>ppt_x</p:attrName>
                                        </p:attrNameLst>
                                      </p:cBhvr>
                                    </p:anim>
                                    <p:anim by="(-#ppt_w*0.10)" calcmode="lin" valueType="num">
                                      <p:cBhvr>
                                        <p:cTn id="65" dur="250" autoRev="1" fill="hold">
                                          <p:stCondLst>
                                            <p:cond delay="0"/>
                                          </p:stCondLst>
                                        </p:cTn>
                                        <p:tgtEl>
                                          <p:spTgt spid="16"/>
                                        </p:tgtEl>
                                        <p:attrNameLst>
                                          <p:attrName>ppt_y</p:attrName>
                                        </p:attrNameLst>
                                      </p:cBhvr>
                                    </p:anim>
                                    <p:animRot by="-480000">
                                      <p:cBhvr>
                                        <p:cTn id="66" dur="250" autoRev="1" fill="hold">
                                          <p:stCondLst>
                                            <p:cond delay="0"/>
                                          </p:stCondLst>
                                        </p:cTn>
                                        <p:tgtEl>
                                          <p:spTgt spid="16"/>
                                        </p:tgtEl>
                                        <p:attrNameLst>
                                          <p:attrName>r</p:attrName>
                                        </p:attrNameLst>
                                      </p:cBhvr>
                                    </p:animRot>
                                  </p:childTnLst>
                                </p:cTn>
                              </p:par>
                            </p:childTnLst>
                          </p:cTn>
                        </p:par>
                        <p:par>
                          <p:cTn id="67" fill="hold">
                            <p:stCondLst>
                              <p:cond delay="650"/>
                            </p:stCondLst>
                            <p:childTnLst>
                              <p:par>
                                <p:cTn id="68" presetID="36" presetClass="emph" presetSubtype="0" fill="hold" grpId="1" nodeType="afterEffect">
                                  <p:stCondLst>
                                    <p:cond delay="0"/>
                                  </p:stCondLst>
                                  <p:iterate type="lt">
                                    <p:tmPct val="10000"/>
                                  </p:iterate>
                                  <p:childTnLst>
                                    <p:animScale>
                                      <p:cBhvr>
                                        <p:cTn id="69" dur="250" autoRev="1" fill="hold">
                                          <p:stCondLst>
                                            <p:cond delay="0"/>
                                          </p:stCondLst>
                                        </p:cTn>
                                        <p:tgtEl>
                                          <p:spTgt spid="17"/>
                                        </p:tgtEl>
                                      </p:cBhvr>
                                      <p:to x="80000" y="100000"/>
                                    </p:animScale>
                                    <p:anim by="(#ppt_w*0.10)" calcmode="lin" valueType="num">
                                      <p:cBhvr>
                                        <p:cTn id="70" dur="250" autoRev="1" fill="hold">
                                          <p:stCondLst>
                                            <p:cond delay="0"/>
                                          </p:stCondLst>
                                        </p:cTn>
                                        <p:tgtEl>
                                          <p:spTgt spid="17"/>
                                        </p:tgtEl>
                                        <p:attrNameLst>
                                          <p:attrName>ppt_x</p:attrName>
                                        </p:attrNameLst>
                                      </p:cBhvr>
                                    </p:anim>
                                    <p:anim by="(-#ppt_w*0.10)" calcmode="lin" valueType="num">
                                      <p:cBhvr>
                                        <p:cTn id="71" dur="250" autoRev="1" fill="hold">
                                          <p:stCondLst>
                                            <p:cond delay="0"/>
                                          </p:stCondLst>
                                        </p:cTn>
                                        <p:tgtEl>
                                          <p:spTgt spid="17"/>
                                        </p:tgtEl>
                                        <p:attrNameLst>
                                          <p:attrName>ppt_y</p:attrName>
                                        </p:attrNameLst>
                                      </p:cBhvr>
                                    </p:anim>
                                    <p:animRot by="-480000">
                                      <p:cBhvr>
                                        <p:cTn id="72" dur="250" autoRev="1" fill="hold">
                                          <p:stCondLst>
                                            <p:cond delay="0"/>
                                          </p:stCondLst>
                                        </p:cTn>
                                        <p:tgtEl>
                                          <p:spTgt spid="17"/>
                                        </p:tgtEl>
                                        <p:attrNameLst>
                                          <p:attrName>r</p:attrName>
                                        </p:attrNameLst>
                                      </p:cBhvr>
                                    </p:animRot>
                                  </p:childTnLst>
                                </p:cTn>
                              </p:par>
                            </p:childTnLst>
                          </p:cTn>
                        </p:par>
                        <p:par>
                          <p:cTn id="73" fill="hold">
                            <p:stCondLst>
                              <p:cond delay="1300"/>
                            </p:stCondLst>
                            <p:childTnLst>
                              <p:par>
                                <p:cTn id="74" presetID="34" presetClass="emph" presetSubtype="0" fill="hold" grpId="1" nodeType="after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3"/>
                                        </p:tgtEl>
                                        <p:attrNameLst>
                                          <p:attrName>ppt_x</p:attrName>
                                          <p:attrName>ppt_y</p:attrName>
                                        </p:attrNameLst>
                                      </p:cBhvr>
                                    </p:animMotion>
                                    <p:animRot by="1500000">
                                      <p:cBhvr>
                                        <p:cTn id="76" dur="125" fill="hold">
                                          <p:stCondLst>
                                            <p:cond delay="0"/>
                                          </p:stCondLst>
                                        </p:cTn>
                                        <p:tgtEl>
                                          <p:spTgt spid="13"/>
                                        </p:tgtEl>
                                        <p:attrNameLst>
                                          <p:attrName>r</p:attrName>
                                        </p:attrNameLst>
                                      </p:cBhvr>
                                    </p:animRot>
                                    <p:animRot by="-1500000">
                                      <p:cBhvr>
                                        <p:cTn id="77" dur="125" fill="hold">
                                          <p:stCondLst>
                                            <p:cond delay="125"/>
                                          </p:stCondLst>
                                        </p:cTn>
                                        <p:tgtEl>
                                          <p:spTgt spid="13"/>
                                        </p:tgtEl>
                                        <p:attrNameLst>
                                          <p:attrName>r</p:attrName>
                                        </p:attrNameLst>
                                      </p:cBhvr>
                                    </p:animRot>
                                    <p:animRot by="-1500000">
                                      <p:cBhvr>
                                        <p:cTn id="78" dur="125" fill="hold">
                                          <p:stCondLst>
                                            <p:cond delay="250"/>
                                          </p:stCondLst>
                                        </p:cTn>
                                        <p:tgtEl>
                                          <p:spTgt spid="13"/>
                                        </p:tgtEl>
                                        <p:attrNameLst>
                                          <p:attrName>r</p:attrName>
                                        </p:attrNameLst>
                                      </p:cBhvr>
                                    </p:animRot>
                                    <p:animRot by="1500000">
                                      <p:cBhvr>
                                        <p:cTn id="79"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840" r="-1246"/>
          <a:stretch/>
        </p:blipFill>
        <p:spPr>
          <a:xfrm>
            <a:off x="5169437" y="1600200"/>
            <a:ext cx="3320027" cy="4995322"/>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82922504"/>
      </p:ext>
    </p:extLst>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275254" y="4268657"/>
            <a:ext cx="5294742" cy="3087731"/>
          </a:xfrm>
          <a:prstGeom prst="rect">
            <a:avLst/>
          </a:prstGeom>
        </p:spPr>
      </p:pic>
      <p:pic>
        <p:nvPicPr>
          <p:cNvPr id="7" name="Picture 6" descr="epilepsy-schematic.tiff"/>
          <p:cNvPicPr>
            <a:picLocks noChangeAspect="1"/>
          </p:cNvPicPr>
          <p:nvPr/>
        </p:nvPicPr>
        <p:blipFill>
          <a:blip r:embed="rId5"/>
          <a:stretch>
            <a:fillRect/>
          </a:stretch>
        </p:blipFill>
        <p:spPr>
          <a:xfrm>
            <a:off x="3254140" y="4268657"/>
            <a:ext cx="3029260" cy="2454501"/>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Trina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Basu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1760</TotalTime>
  <Words>3966</Words>
  <Application>Microsoft Macintosh PowerPoint</Application>
  <PresentationFormat>On-screen Show (4:3)</PresentationFormat>
  <Paragraphs>523</Paragraphs>
  <Slides>21</Slides>
  <Notes>21</Notes>
  <HiddenSlides>0</HiddenSlides>
  <MMClips>0</MMClips>
  <ScaleCrop>false</ScaleCrop>
  <HeadingPairs>
    <vt:vector size="4" baseType="variant">
      <vt:variant>
        <vt:lpstr>Design Template</vt:lpstr>
      </vt:variant>
      <vt:variant>
        <vt:i4>1</vt:i4>
      </vt:variant>
      <vt:variant>
        <vt:lpstr>Slide Titles</vt:lpstr>
      </vt:variant>
      <vt:variant>
        <vt:i4>21</vt:i4>
      </vt:variant>
    </vt:vector>
  </HeadingPairs>
  <TitlesOfParts>
    <vt:vector size="22"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Slide 10</vt:lpstr>
      <vt:lpstr>How does 2DG exert antiepileptic effects?</vt:lpstr>
      <vt:lpstr>Slide 12</vt:lpstr>
      <vt:lpstr>How does 2DG affect transcriptional regulation to reduce BDNF gene expression?</vt:lpstr>
      <vt:lpstr>Slide 14</vt:lpstr>
      <vt:lpstr>Slide 15</vt:lpstr>
      <vt:lpstr>Slide 16</vt:lpstr>
      <vt:lpstr>Does G9a expression correlate with repeated cocaine administration?</vt:lpstr>
      <vt:lpstr>How does G9a expression (in nucleus accumbens) regulate behavioral response to cocaine?</vt:lpstr>
      <vt:lpstr>Slide 19</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108</cp:revision>
  <dcterms:created xsi:type="dcterms:W3CDTF">2013-10-19T14:29:07Z</dcterms:created>
  <dcterms:modified xsi:type="dcterms:W3CDTF">2013-10-19T15:19:25Z</dcterms:modified>
</cp:coreProperties>
</file>